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notesMasterIdLst>
    <p:notesMasterId r:id="rId25"/>
  </p:notesMasterIdLst>
  <p:sldIdLst>
    <p:sldId id="307" r:id="rId2"/>
    <p:sldId id="335" r:id="rId3"/>
    <p:sldId id="336" r:id="rId4"/>
    <p:sldId id="315" r:id="rId5"/>
    <p:sldId id="317" r:id="rId6"/>
    <p:sldId id="319" r:id="rId7"/>
    <p:sldId id="322" r:id="rId8"/>
    <p:sldId id="321" r:id="rId9"/>
    <p:sldId id="337" r:id="rId10"/>
    <p:sldId id="339" r:id="rId11"/>
    <p:sldId id="323" r:id="rId12"/>
    <p:sldId id="338" r:id="rId13"/>
    <p:sldId id="340" r:id="rId14"/>
    <p:sldId id="324" r:id="rId15"/>
    <p:sldId id="341" r:id="rId16"/>
    <p:sldId id="342" r:id="rId17"/>
    <p:sldId id="325" r:id="rId18"/>
    <p:sldId id="328" r:id="rId19"/>
    <p:sldId id="329" r:id="rId20"/>
    <p:sldId id="330" r:id="rId21"/>
    <p:sldId id="331" r:id="rId22"/>
    <p:sldId id="332" r:id="rId23"/>
    <p:sldId id="333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0620A66-6AE5-43E0-9309-A5FBA5A9BF79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DB9D8E0-F540-4570-972A-F4E6CC3A0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4295BE-3071-45B4-B65D-5823D4DE9CA1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C98C45-35BB-4608-A45E-349C20E57E0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F6CA09-2BDC-4F38-9807-233B8166DFED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A541C-6AAC-4D45-AABF-AA3865B5F6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3D2799-34DD-497B-80EE-34358EEFFF36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50925-830F-4FF4-9CE2-3FE99FAB68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031C1-25FE-44A3-A554-2C1228315B40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EB5C58-8026-4CDA-9698-A344B4D9F0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BDC8FC-3616-41EA-8197-3D0A044E1B9F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091249-7F47-4838-BF47-6D688AD1F2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043B1A-C946-44D9-AB39-69282201ACAB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757B4-F8F9-4972-AF6D-62BF8B9228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EA6164-2342-4CC7-BFEA-5EB06D9B668A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937EF-B0AC-46C5-BD3E-1724A1A6B2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D6D1BB-29E9-426E-A635-EF7082B43A85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A9E0B-E52E-40FD-A3CB-948AC913CB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0071F9-9AE3-454B-A040-CA7ACF5203E0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52EB8-20C5-4876-B300-DE3648BDA1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F8CFF8-AA38-4548-B6B2-B1850DD8A010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D0453-A966-4C38-8276-1DBA89C5A0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A39C03-5EEE-43A9-9FDE-D9E7603088CE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8B8FBD-12EA-4D79-9033-089A5DA585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BDCEF9-CB1F-4105-A423-E65679C4F133}" type="datetimeFigureOut">
              <a:rPr lang="ru-RU" smtClean="0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EE005B0-1A59-446A-8D66-6D5B9C76D7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736725" y="1500188"/>
            <a:ext cx="7407275" cy="22574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effectLst/>
                <a:latin typeface="+mn-lt"/>
              </a:rPr>
              <a:t>Уравнение состояния идеального газа.</a:t>
            </a:r>
            <a:br>
              <a:rPr lang="ru-RU" sz="48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4800" b="1" dirty="0" smtClean="0">
                <a:solidFill>
                  <a:srgbClr val="FF0000"/>
                </a:solidFill>
                <a:effectLst/>
                <a:latin typeface="+mn-lt"/>
              </a:rPr>
              <a:t> Газовые законы</a:t>
            </a:r>
            <a:endParaRPr lang="ru-RU" sz="4800" b="1" dirty="0">
              <a:solidFill>
                <a:srgbClr val="FF0000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745" y="1945655"/>
            <a:ext cx="8963256" cy="225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 состояния идеального газа.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sz="4000" b="1" dirty="0" smtClean="0">
                <a:solidFill>
                  <a:srgbClr val="C00000"/>
                </a:solidFill>
              </a:rPr>
              <a:t>(Уравнение Менделеева – </a:t>
            </a:r>
            <a:r>
              <a:rPr lang="ru-RU" sz="4000" b="1" dirty="0" err="1" smtClean="0">
                <a:solidFill>
                  <a:srgbClr val="C00000"/>
                </a:solidFill>
              </a:rPr>
              <a:t>Клайперона</a:t>
            </a:r>
            <a:r>
              <a:rPr lang="ru-RU" sz="4000" b="1" dirty="0" smtClean="0">
                <a:solidFill>
                  <a:srgbClr val="C00000"/>
                </a:solidFill>
              </a:rPr>
              <a:t> )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293096"/>
            <a:ext cx="4752528" cy="222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2564904"/>
            <a:ext cx="21602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P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b="1" dirty="0" smtClean="0">
                <a:solidFill>
                  <a:srgbClr val="FF0000"/>
                </a:solidFill>
              </a:rPr>
              <a:t>,V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1,</a:t>
            </a:r>
            <a:r>
              <a:rPr lang="en-US" sz="2800" b="1" dirty="0" smtClean="0">
                <a:solidFill>
                  <a:srgbClr val="FF0000"/>
                </a:solidFill>
              </a:rPr>
              <a:t>T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1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851920" y="2852936"/>
            <a:ext cx="115212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24128" y="2564904"/>
            <a:ext cx="21602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P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</a:rPr>
              <a:t>,V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2,</a:t>
            </a:r>
            <a:r>
              <a:rPr lang="en-US" sz="2800" b="1" dirty="0" smtClean="0">
                <a:solidFill>
                  <a:srgbClr val="FF0000"/>
                </a:solidFill>
              </a:rPr>
              <a:t>T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2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556792"/>
            <a:ext cx="3096344" cy="85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645024"/>
            <a:ext cx="6735512" cy="2583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907704" y="764704"/>
            <a:ext cx="509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Клайперона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Дмитрий Иванович Менделеев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17411" name="Picture 2" descr="G:\презентации\портреты физиков\Портретная галерея\Дмитрий Иванович Менделеев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5763" y="1674813"/>
            <a:ext cx="3373437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43570" y="5500702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+mn-lt"/>
              </a:rPr>
              <a:t>1834 - 1907</a:t>
            </a:r>
            <a:endParaRPr lang="ru-RU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1500174"/>
            <a:ext cx="41434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+mn-lt"/>
              </a:rPr>
              <a:t>Великий русский ученый, создатель периодической системы элементов – одного из самых глубоких обобщений в науке. Д.И.Менделееву принадлежат важнейшие работы по теории газов, взаимным превращениям газов и жидкостей</a:t>
            </a:r>
            <a:endParaRPr lang="ru-RU" sz="2800" dirty="0">
              <a:latin typeface="+mn-lt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498080" cy="72578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ru-RU" sz="4400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4000" b="1" i="1" dirty="0" smtClean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Бенуа Поль Эмиль </a:t>
            </a:r>
            <a:r>
              <a:rPr lang="ru-RU" sz="4000" b="1" i="1" dirty="0" err="1" smtClean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Клапейрон</a:t>
            </a:r>
            <a:r>
              <a:rPr lang="ru-RU" sz="4000" b="1" i="1" dirty="0" smtClean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 </a:t>
            </a:r>
            <a:r>
              <a:rPr lang="ru-RU" sz="4400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ru-RU" sz="4400" dirty="0" smtClean="0">
                <a:solidFill>
                  <a:srgbClr val="FF0000"/>
                </a:solidFill>
                <a:latin typeface="Calibri" pitchFamily="34" charset="0"/>
              </a:rPr>
            </a:br>
            <a:endParaRPr lang="ru-RU" sz="4400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3" name="Picture 10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85852" y="1500174"/>
            <a:ext cx="3357586" cy="4347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5852" y="6072206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+mn-lt"/>
              </a:rPr>
              <a:t>(1799 – 1864)</a:t>
            </a:r>
            <a:endParaRPr lang="ru-RU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9190" y="1571612"/>
            <a:ext cx="39290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ru-RU" sz="2800" dirty="0" smtClean="0">
                <a:latin typeface="+mj-lt"/>
              </a:rPr>
              <a:t>Французский физик, член Парижской АН</a:t>
            </a:r>
          </a:p>
          <a:p>
            <a:pPr eaLnBrk="1" hangingPunct="1">
              <a:defRPr/>
            </a:pPr>
            <a:r>
              <a:rPr lang="ru-RU" sz="2800" dirty="0" smtClean="0">
                <a:latin typeface="+mj-lt"/>
              </a:rPr>
              <a:t> Окончил Политехническую школу в Париже(1818)</a:t>
            </a:r>
          </a:p>
          <a:p>
            <a:pPr eaLnBrk="1" hangingPunct="1">
              <a:defRPr/>
            </a:pPr>
            <a:r>
              <a:rPr lang="ru-RU" sz="2800" dirty="0" smtClean="0">
                <a:latin typeface="+mj-lt"/>
              </a:rPr>
              <a:t> В 1820–1830 работал в Петербурге в институте инженеров путей сообщения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94010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1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Задача</a:t>
            </a:r>
            <a:r>
              <a:rPr lang="ru-RU" sz="31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1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100" dirty="0" smtClean="0">
                <a:latin typeface="+mn-lt"/>
              </a:rPr>
              <a:t>Определить недостающие параметры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3108" y="1643050"/>
          <a:ext cx="6286545" cy="3505600"/>
        </p:xfrm>
        <a:graphic>
          <a:graphicData uri="http://schemas.openxmlformats.org/drawingml/2006/table">
            <a:tbl>
              <a:tblPr/>
              <a:tblGrid>
                <a:gridCol w="1008138"/>
                <a:gridCol w="1712690"/>
                <a:gridCol w="1535119"/>
                <a:gridCol w="1015299"/>
                <a:gridCol w="1015299"/>
              </a:tblGrid>
              <a:tr h="785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, кг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кг\моль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/>
                          <a:ea typeface="Calibri"/>
                          <a:cs typeface="Times New Roman"/>
                        </a:rPr>
                        <a:t>р</a:t>
                      </a:r>
                      <a:r>
                        <a:rPr lang="ru-RU" sz="2800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Па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r>
                        <a:rPr lang="ru-RU" sz="2800" baseline="30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Т,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3,2*10</a:t>
                      </a:r>
                      <a:r>
                        <a:rPr lang="ru-RU" sz="2800" baseline="30000"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1,5*10</a:t>
                      </a:r>
                      <a:r>
                        <a:rPr lang="ru-RU" sz="2800" baseline="300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0,83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300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2,4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4*10</a:t>
                      </a:r>
                      <a:r>
                        <a:rPr lang="ru-RU" sz="2800" baseline="30000" dirty="0"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0,4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0,3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2,8*10</a:t>
                      </a:r>
                      <a:r>
                        <a:rPr lang="ru-RU" sz="2800" baseline="30000"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8,3*10</a:t>
                      </a:r>
                      <a:r>
                        <a:rPr lang="ru-RU" sz="2800" baseline="300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280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0,16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4*10</a:t>
                      </a:r>
                      <a:r>
                        <a:rPr lang="ru-RU" sz="2800" baseline="30000">
                          <a:latin typeface="Times New Roman"/>
                          <a:ea typeface="Calibri"/>
                          <a:cs typeface="Times New Roman"/>
                        </a:rPr>
                        <a:t>-3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6*10</a:t>
                      </a:r>
                      <a:r>
                        <a:rPr lang="ru-RU" sz="2800" baseline="30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0,83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0100" y="5143512"/>
            <a:ext cx="7715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+mn-lt"/>
              </a:rPr>
              <a:t>Ответ</a:t>
            </a:r>
          </a:p>
          <a:p>
            <a:pPr algn="ctr"/>
            <a:r>
              <a:rPr lang="ru-RU" sz="2800" dirty="0" smtClean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m</a:t>
            </a:r>
            <a:r>
              <a:rPr lang="ru-RU" sz="2800" dirty="0" smtClean="0">
                <a:latin typeface="+mn-lt"/>
              </a:rPr>
              <a:t>=16 кг; Р=249300 Па; </a:t>
            </a:r>
            <a:r>
              <a:rPr lang="en-US" sz="2800" dirty="0" smtClean="0">
                <a:latin typeface="+mn-lt"/>
              </a:rPr>
              <a:t>V</a:t>
            </a:r>
            <a:r>
              <a:rPr lang="ru-RU" sz="2800" dirty="0" smtClean="0">
                <a:latin typeface="+mn-lt"/>
              </a:rPr>
              <a:t>=0,03 м</a:t>
            </a:r>
            <a:r>
              <a:rPr lang="ru-RU" sz="2800" baseline="30000" dirty="0" smtClean="0">
                <a:latin typeface="+mn-lt"/>
              </a:rPr>
              <a:t>3</a:t>
            </a:r>
            <a:r>
              <a:rPr lang="ru-RU" sz="2800" dirty="0" smtClean="0">
                <a:latin typeface="+mn-lt"/>
              </a:rPr>
              <a:t>; Т=150 К</a:t>
            </a:r>
            <a:endParaRPr lang="ru-RU" sz="2800" dirty="0">
              <a:latin typeface="+mn-lt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320"/>
            <a:ext cx="7719274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i="1" dirty="0" smtClean="0">
                <a:effectLst/>
                <a:latin typeface="+mn-lt"/>
              </a:rPr>
              <a:t>Знать уравнение необходимо при исследовании тепловых явлений, а конкретно…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4414" y="1500174"/>
            <a:ext cx="72866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ru-RU" sz="2800" dirty="0" smtClean="0">
                <a:latin typeface="+mn-lt"/>
              </a:rPr>
              <a:t>Уравнение позволяет определить одну из величин, характеризующих состояние, если известны две другие величины;</a:t>
            </a:r>
          </a:p>
          <a:p>
            <a:pPr lvl="0">
              <a:buFont typeface="Wingdings" pitchFamily="2" charset="2"/>
              <a:buChar char="§"/>
            </a:pPr>
            <a:r>
              <a:rPr lang="ru-RU" sz="2800" dirty="0" smtClean="0">
                <a:latin typeface="+mn-lt"/>
              </a:rPr>
              <a:t>Зная уравнение состояния, можно сказать, как протекают в системе процессы при определённых внешних условиях;</a:t>
            </a:r>
          </a:p>
          <a:p>
            <a:pPr lvl="0">
              <a:buFont typeface="Wingdings" pitchFamily="2" charset="2"/>
              <a:buChar char="§"/>
            </a:pPr>
            <a:r>
              <a:rPr lang="ru-RU" sz="2800" dirty="0" smtClean="0">
                <a:latin typeface="+mn-lt"/>
              </a:rPr>
              <a:t>Зная уравнение состояния, можно определить, как меняется состояние системы, если она совершает работу или получает теплоту от окружающих тел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2976" y="285729"/>
            <a:ext cx="7715274" cy="7448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Газовые законы</a:t>
            </a:r>
          </a:p>
          <a:p>
            <a:r>
              <a:rPr lang="ru-RU" sz="3200" dirty="0" smtClean="0">
                <a:latin typeface="+mn-lt"/>
              </a:rPr>
              <a:t>Количественные зависимости между двумя параметрами газа при фиксированном значении третьего параметра называют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газовыми законами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.</a:t>
            </a:r>
          </a:p>
          <a:p>
            <a:endParaRPr lang="ru-RU" sz="2800" b="1" dirty="0" smtClean="0"/>
          </a:p>
          <a:p>
            <a:r>
              <a:rPr lang="ru-RU" sz="3200" dirty="0" smtClean="0">
                <a:latin typeface="+mn-lt"/>
              </a:rPr>
              <a:t>Процессы, протекающие при неизменном значении одного из параметров, называют </a:t>
            </a:r>
            <a:r>
              <a:rPr lang="ru-RU" sz="3200" b="1" i="1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изопроцессами</a:t>
            </a:r>
            <a:endParaRPr lang="ru-RU" sz="3200" b="1" i="1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>
              <a:defRPr/>
            </a:pPr>
            <a:endParaRPr lang="ru-RU" sz="2800" dirty="0" smtClean="0">
              <a:latin typeface="+mn-lt"/>
            </a:endParaRPr>
          </a:p>
          <a:p>
            <a:pPr>
              <a:defRPr/>
            </a:pPr>
            <a:endParaRPr lang="ru-RU" dirty="0" smtClean="0">
              <a:latin typeface="+mn-lt"/>
            </a:endParaRPr>
          </a:p>
          <a:p>
            <a:pPr>
              <a:defRPr/>
            </a:pPr>
            <a:endParaRPr lang="ru-RU" dirty="0" smtClean="0">
              <a:latin typeface="+mn-lt"/>
            </a:endParaRPr>
          </a:p>
          <a:p>
            <a:pPr>
              <a:defRPr/>
            </a:pPr>
            <a:endParaRPr lang="ru-RU" dirty="0" smtClean="0">
              <a:latin typeface="+mn-lt"/>
            </a:endParaRPr>
          </a:p>
          <a:p>
            <a:pPr>
              <a:defRPr/>
            </a:pPr>
            <a:endParaRPr lang="ru-RU" dirty="0" smtClean="0">
              <a:latin typeface="+mn-lt"/>
            </a:endParaRPr>
          </a:p>
          <a:p>
            <a:pPr>
              <a:defRPr/>
            </a:pPr>
            <a:endParaRPr lang="ru-RU" dirty="0" smtClean="0">
              <a:latin typeface="+mn-lt"/>
            </a:endParaRPr>
          </a:p>
          <a:p>
            <a:pPr>
              <a:defRPr/>
            </a:pPr>
            <a:endParaRPr lang="ru-RU" dirty="0" smtClean="0">
              <a:latin typeface="+mn-lt"/>
            </a:endParaRPr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>
                <a:latin typeface="+mn-lt"/>
              </a:rPr>
              <a:t>	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28082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307" y="1484784"/>
            <a:ext cx="9022693" cy="33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0"/>
            <a:ext cx="7886650" cy="66693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en-US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b="1" dirty="0" smtClean="0"/>
          </a:p>
          <a:p>
            <a:pPr algn="ctr">
              <a:defRPr/>
            </a:pPr>
            <a:endParaRPr lang="ru-RU" sz="2800" b="1" dirty="0" smtClean="0"/>
          </a:p>
          <a:p>
            <a:pPr algn="ctr">
              <a:defRPr/>
            </a:pPr>
            <a:r>
              <a:rPr lang="ru-RU" sz="2800" b="1" dirty="0" smtClean="0"/>
              <a:t>З</a:t>
            </a:r>
            <a:r>
              <a:rPr lang="ru-RU" sz="2800" b="1" dirty="0" smtClean="0">
                <a:latin typeface="+mn-lt"/>
              </a:rPr>
              <a:t>акон Бойля – Мариотта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000" b="1" dirty="0" smtClean="0"/>
              <a:t>Для газа данной массы произведение давления газа на его объем постоянно, если температура газа не меняется</a:t>
            </a:r>
            <a:endParaRPr lang="ru-RU" sz="2800" b="1" dirty="0" smtClean="0">
              <a:latin typeface="+mn-lt"/>
            </a:endParaRPr>
          </a:p>
          <a:p>
            <a:pPr algn="ctr">
              <a:defRPr/>
            </a:pPr>
            <a:r>
              <a:rPr lang="ru-RU" sz="2000" dirty="0" smtClean="0">
                <a:latin typeface="+mn-lt"/>
              </a:rPr>
              <a:t>Закон Бойля-Мариотта справедлив для любых газов</a:t>
            </a:r>
          </a:p>
          <a:p>
            <a:pPr algn="ctr">
              <a:defRPr/>
            </a:pPr>
            <a:r>
              <a:rPr lang="ru-RU" sz="2000" dirty="0" smtClean="0">
                <a:latin typeface="+mn-lt"/>
              </a:rPr>
              <a:t>Зависимость давления газа от объема при постоянной температуре графически изображается кривой , называемой изотермой. Изотерма газа изображает обратно пропорциональную зависимость между давлением и объемом. Разным постоянным </a:t>
            </a:r>
          </a:p>
          <a:p>
            <a:pPr algn="ctr">
              <a:defRPr/>
            </a:pPr>
            <a:r>
              <a:rPr lang="ru-RU" sz="2000" dirty="0" smtClean="0">
                <a:latin typeface="+mn-lt"/>
              </a:rPr>
              <a:t>температурам соответствуют различные изотермы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14678" y="285728"/>
            <a:ext cx="4500594" cy="428628"/>
          </a:xfrm>
          <a:prstGeom prst="roundRect">
            <a:avLst>
              <a:gd name="adj" fmla="val 4748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Изотермический процесс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1285860"/>
            <a:ext cx="3429024" cy="5715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en-US" sz="2800" dirty="0" smtClean="0"/>
              <a:t>T=const</a:t>
            </a:r>
            <a:endParaRPr lang="ru-RU" sz="2800" dirty="0" smtClean="0"/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43306" y="2428868"/>
            <a:ext cx="3286148" cy="5715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pV</a:t>
            </a:r>
            <a:r>
              <a:rPr lang="en-US" sz="2800" dirty="0" smtClean="0"/>
              <a:t>=const </a:t>
            </a:r>
            <a:endParaRPr lang="ru-RU" sz="28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5001422" y="999314"/>
            <a:ext cx="285752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929984" y="2142322"/>
            <a:ext cx="428628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85728"/>
            <a:ext cx="17928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1714480" y="3000372"/>
            <a:ext cx="1050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Constantia" pitchFamily="18" charset="0"/>
              </a:rPr>
              <a:t>Р. Бойль</a:t>
            </a:r>
          </a:p>
        </p:txBody>
      </p:sp>
      <p:pic>
        <p:nvPicPr>
          <p:cNvPr id="15" name="Рисунок 14" descr="http://www.dive-center.ru/o-kompanii/daiving-biblioteka/obuchenie-daivingu/images/mariott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1357298"/>
            <a:ext cx="171451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571604" y="300037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571604" y="292893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500958" y="371475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Э.Мариотт</a:t>
            </a:r>
            <a:endParaRPr lang="ru-R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03639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09301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2976" y="285729"/>
            <a:ext cx="7715274" cy="58169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en-US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b="1" dirty="0" smtClean="0"/>
          </a:p>
          <a:p>
            <a:pPr algn="ctr">
              <a:defRPr/>
            </a:pPr>
            <a:endParaRPr lang="ru-RU" sz="2800" b="1" dirty="0" smtClean="0"/>
          </a:p>
          <a:p>
            <a:pPr algn="ctr">
              <a:defRPr/>
            </a:pPr>
            <a:r>
              <a:rPr lang="ru-RU" sz="2800" b="1" dirty="0" smtClean="0"/>
              <a:t>З</a:t>
            </a:r>
            <a:r>
              <a:rPr lang="ru-RU" sz="2800" b="1" dirty="0" smtClean="0">
                <a:latin typeface="+mn-lt"/>
              </a:rPr>
              <a:t>акон Гей-Люссака</a:t>
            </a:r>
          </a:p>
          <a:p>
            <a:pPr algn="ctr">
              <a:defRPr/>
            </a:pPr>
            <a:r>
              <a:rPr lang="ru-RU" sz="2000" b="1" dirty="0" smtClean="0"/>
              <a:t>Для газа данной массы отношение объема к температуре постоянно, если давление газа не меняется</a:t>
            </a:r>
          </a:p>
          <a:p>
            <a:pPr algn="ctr">
              <a:defRPr/>
            </a:pPr>
            <a:r>
              <a:rPr lang="ru-RU" sz="2000" dirty="0" smtClean="0">
                <a:latin typeface="+mn-lt"/>
              </a:rPr>
              <a:t>Объем газа линейно зависит от температуры при постоянном давлении. Эта зависимость графически изображается прямой, называемой изобарой. Различным давлениям соответствуют разные изобары.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357166"/>
            <a:ext cx="4500594" cy="428628"/>
          </a:xfrm>
          <a:prstGeom prst="roundRect">
            <a:avLst>
              <a:gd name="adj" fmla="val 4748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Изобарный процесс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1214422"/>
            <a:ext cx="3429024" cy="5715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sz="2800" dirty="0" smtClean="0"/>
              <a:t>р</a:t>
            </a:r>
            <a:r>
              <a:rPr lang="en-US" sz="2800" dirty="0" smtClean="0"/>
              <a:t>=const</a:t>
            </a:r>
            <a:endParaRPr lang="ru-RU" sz="2800" dirty="0" smtClean="0"/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28794" y="2357430"/>
            <a:ext cx="3286148" cy="5715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</a:t>
            </a:r>
            <a:r>
              <a:rPr lang="ru-RU" sz="2800" dirty="0" smtClean="0"/>
              <a:t>/ Т</a:t>
            </a:r>
            <a:r>
              <a:rPr lang="en-US" sz="2800" dirty="0" smtClean="0"/>
              <a:t>=const </a:t>
            </a:r>
            <a:endParaRPr lang="ru-RU" sz="28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3429786" y="1070752"/>
            <a:ext cx="285752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3429786" y="2070884"/>
            <a:ext cx="428628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00042"/>
            <a:ext cx="2357437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905" y="692696"/>
            <a:ext cx="838761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6589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14414" y="357166"/>
            <a:ext cx="7715274" cy="5386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endParaRPr lang="en-US" sz="2800" dirty="0" smtClean="0">
              <a:latin typeface="+mn-lt"/>
            </a:endParaRPr>
          </a:p>
          <a:p>
            <a:pPr algn="ctr">
              <a:defRPr/>
            </a:pPr>
            <a:endParaRPr lang="ru-RU" sz="2800" dirty="0" smtClean="0">
              <a:latin typeface="+mn-lt"/>
            </a:endParaRPr>
          </a:p>
          <a:p>
            <a:pPr algn="ctr">
              <a:defRPr/>
            </a:pPr>
            <a:r>
              <a:rPr lang="ru-RU" sz="2800" b="1" dirty="0" smtClean="0"/>
              <a:t>З</a:t>
            </a:r>
            <a:r>
              <a:rPr lang="ru-RU" sz="2800" b="1" dirty="0" smtClean="0">
                <a:latin typeface="+mn-lt"/>
              </a:rPr>
              <a:t>акон Шарля</a:t>
            </a:r>
          </a:p>
          <a:p>
            <a:pPr algn="ctr">
              <a:defRPr/>
            </a:pPr>
            <a:r>
              <a:rPr lang="ru-RU" sz="2000" b="1" dirty="0" smtClean="0"/>
              <a:t>Для газа данной массы отношение давления к температуре постоянно, если объем не меняется</a:t>
            </a:r>
          </a:p>
          <a:p>
            <a:pPr algn="ctr">
              <a:defRPr/>
            </a:pPr>
            <a:r>
              <a:rPr lang="ru-RU" sz="2000" dirty="0" smtClean="0">
                <a:latin typeface="+mn-lt"/>
              </a:rPr>
              <a:t>Давление газа линейно зависит от температуры при постоянном объеме. Эта зависимость графически изображается прямой, называемой изохорой. Различным объемам соответствуют разные изохоры.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14480" y="357166"/>
            <a:ext cx="4500594" cy="428628"/>
          </a:xfrm>
          <a:prstGeom prst="roundRect">
            <a:avLst>
              <a:gd name="adj" fmla="val 4748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Изохорный процесс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1214422"/>
            <a:ext cx="3429024" cy="5715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en-US" sz="2800" dirty="0" smtClean="0"/>
              <a:t>V=const</a:t>
            </a:r>
            <a:endParaRPr lang="ru-RU" sz="2800" dirty="0" smtClean="0"/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2285992"/>
            <a:ext cx="3286148" cy="57150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р</a:t>
            </a:r>
            <a:r>
              <a:rPr lang="ru-RU" sz="2800" dirty="0" smtClean="0"/>
              <a:t> / Т</a:t>
            </a:r>
            <a:r>
              <a:rPr lang="en-US" sz="2800" dirty="0" smtClean="0"/>
              <a:t>=const </a:t>
            </a:r>
            <a:endParaRPr lang="ru-RU" sz="28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3786976" y="999314"/>
            <a:ext cx="285752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3782416" y="1986336"/>
            <a:ext cx="428628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357166"/>
            <a:ext cx="242887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166" y="332656"/>
            <a:ext cx="7818834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effectLst/>
                <a:latin typeface="+mn-lt"/>
              </a:rPr>
              <a:t>1.К каждому графику подберите соответствующее название </a:t>
            </a:r>
            <a:r>
              <a:rPr lang="ru-RU" sz="2800" b="1" dirty="0" err="1" smtClean="0">
                <a:effectLst/>
                <a:latin typeface="+mn-lt"/>
              </a:rPr>
              <a:t>изопроцесса</a:t>
            </a:r>
            <a:r>
              <a:rPr lang="ru-RU" sz="2800" b="1" dirty="0" smtClean="0">
                <a:effectLst/>
                <a:latin typeface="+mn-lt"/>
              </a:rPr>
              <a:t> </a:t>
            </a:r>
            <a:endParaRPr lang="ru-RU" sz="2800" b="1" dirty="0">
              <a:effectLst/>
              <a:latin typeface="+mn-lt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72816"/>
            <a:ext cx="1590897" cy="136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772816"/>
            <a:ext cx="1533303" cy="129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700808"/>
            <a:ext cx="1512038" cy="138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717032"/>
            <a:ext cx="1658620" cy="122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3789040"/>
            <a:ext cx="1682159" cy="1148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3717032"/>
            <a:ext cx="1586466" cy="12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547664" y="141277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А.                                  Б.                             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763688" y="3356992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Г.                                  Д.                               Е.</a:t>
            </a:r>
            <a:endParaRPr lang="ru-RU" dirty="0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043608" y="4941168"/>
            <a:ext cx="77768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588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Изохорное охлаждение</a:t>
            </a:r>
            <a:r>
              <a:rPr lang="ru-RU" sz="2400" dirty="0" smtClean="0">
                <a:latin typeface="+mn-lt"/>
              </a:rPr>
              <a:t> 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Изобарное охлаждение</a:t>
            </a:r>
            <a:r>
              <a:rPr lang="ru-RU" sz="2400" dirty="0" smtClean="0">
                <a:latin typeface="+mn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58875" algn="l"/>
              </a:tabLst>
            </a:pPr>
            <a:r>
              <a:rPr lang="ru-RU" sz="2400" dirty="0" smtClean="0">
                <a:latin typeface="+mn-lt"/>
              </a:rPr>
              <a:t>3.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Изобарное нагревание</a:t>
            </a:r>
            <a:r>
              <a:rPr lang="ru-RU" sz="2400" dirty="0" smtClean="0">
                <a:latin typeface="+mn-lt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4. Изотермическое сжатие</a:t>
            </a:r>
            <a:r>
              <a:rPr lang="ru-RU" sz="2400" dirty="0" smtClean="0">
                <a:latin typeface="+mn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58875" algn="l"/>
              </a:tabLst>
            </a:pPr>
            <a:r>
              <a:rPr lang="ru-RU" sz="2400" dirty="0" smtClean="0">
                <a:latin typeface="+mn-lt"/>
              </a:rPr>
              <a:t>5.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Изохорное нагревание</a:t>
            </a:r>
            <a:r>
              <a:rPr lang="ru-RU" sz="2400" dirty="0" smtClean="0">
                <a:latin typeface="+mn-lt"/>
              </a:rPr>
              <a:t> 6.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Изотермическое расширение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193022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effectLst/>
              </a:rPr>
              <a:t/>
            </a:r>
            <a:br>
              <a:rPr lang="ru-RU" sz="2700" b="1" dirty="0" smtClean="0">
                <a:effectLst/>
              </a:rPr>
            </a:br>
            <a:r>
              <a:rPr lang="ru-RU" sz="3100" b="1" dirty="0" smtClean="0">
                <a:effectLst/>
                <a:latin typeface="+mn-lt"/>
              </a:rPr>
              <a:t>2. Один моль разряженного газа сначала изотермически расширяется, а затем изобарно нагревается. На каком из рисунков изображен график этих процессов?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62476" y="3191575"/>
            <a:ext cx="6819048" cy="134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03648" y="227687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+mn-lt"/>
              </a:rPr>
              <a:t>     А.                           Б.                           В.                           Г.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704856" cy="17281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+mn-lt"/>
              </a:rPr>
              <a:t> </a:t>
            </a:r>
            <a:r>
              <a:rPr lang="ru-RU" sz="2800" b="1" dirty="0" smtClean="0">
                <a:effectLst/>
                <a:latin typeface="+mn-lt"/>
              </a:rPr>
              <a:t>3. На рисунке приведен цикл, осуществляемый с идеальным газом. Изотермическому сжатию соответствует участок…</a:t>
            </a:r>
            <a:endParaRPr lang="ru-RU" sz="2800" b="1" dirty="0">
              <a:effectLst/>
              <a:latin typeface="+mn-lt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62476" y="3348759"/>
            <a:ext cx="1419048" cy="1028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763688" y="6021288"/>
            <a:ext cx="65527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5887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1. АВ      2. ВС      3. С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      4. DA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708900" cy="229026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effectLst/>
              </a:rPr>
              <a:t/>
            </a:r>
            <a:br>
              <a:rPr lang="ru-RU" sz="2700" b="1" dirty="0" smtClean="0">
                <a:effectLst/>
              </a:rPr>
            </a:br>
            <a:r>
              <a:rPr lang="ru-RU" sz="2700" b="1" dirty="0" smtClean="0">
                <a:effectLst/>
                <a:latin typeface="+mn-lt"/>
              </a:rPr>
              <a:t>4. На рисунке графически изображен процесс изменения состояния определенной массы газа: </a:t>
            </a:r>
            <a:br>
              <a:rPr lang="ru-RU" sz="2700" b="1" dirty="0" smtClean="0">
                <a:effectLst/>
                <a:latin typeface="+mn-lt"/>
              </a:rPr>
            </a:br>
            <a:r>
              <a:rPr lang="ru-RU" sz="2700" b="1" dirty="0" smtClean="0">
                <a:effectLst/>
                <a:latin typeface="+mn-lt"/>
              </a:rPr>
              <a:t>а) напишите уравнение процесса 2-3</a:t>
            </a:r>
            <a:br>
              <a:rPr lang="ru-RU" sz="2700" b="1" dirty="0" smtClean="0">
                <a:effectLst/>
                <a:latin typeface="+mn-lt"/>
              </a:rPr>
            </a:br>
            <a:r>
              <a:rPr lang="ru-RU" sz="2700" b="1" dirty="0" smtClean="0">
                <a:effectLst/>
                <a:latin typeface="+mn-lt"/>
              </a:rPr>
              <a:t>б) изобразите эти процессы в системе координат (</a:t>
            </a:r>
            <a:r>
              <a:rPr lang="ru-RU" sz="2700" b="1" dirty="0" err="1" smtClean="0">
                <a:effectLst/>
                <a:latin typeface="+mn-lt"/>
              </a:rPr>
              <a:t>р</a:t>
            </a:r>
            <a:r>
              <a:rPr lang="ru-RU" sz="2700" b="1" dirty="0" smtClean="0">
                <a:effectLst/>
                <a:latin typeface="+mn-lt"/>
              </a:rPr>
              <a:t>;</a:t>
            </a:r>
            <a:r>
              <a:rPr lang="en-US" sz="2700" b="1" dirty="0" smtClean="0">
                <a:effectLst/>
                <a:latin typeface="+mn-lt"/>
              </a:rPr>
              <a:t>V</a:t>
            </a:r>
            <a:r>
              <a:rPr lang="ru-RU" sz="2700" b="1" dirty="0" smtClean="0">
                <a:effectLst/>
                <a:latin typeface="+mn-lt"/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2483768" y="2852936"/>
            <a:ext cx="5040560" cy="2520280"/>
            <a:chOff x="2026" y="1836"/>
            <a:chExt cx="3709" cy="3553"/>
          </a:xfrm>
        </p:grpSpPr>
        <p:grpSp>
          <p:nvGrpSpPr>
            <p:cNvPr id="2051" name="Group 3"/>
            <p:cNvGrpSpPr>
              <a:grpSpLocks/>
            </p:cNvGrpSpPr>
            <p:nvPr/>
          </p:nvGrpSpPr>
          <p:grpSpPr bwMode="auto">
            <a:xfrm>
              <a:off x="2026" y="1836"/>
              <a:ext cx="3709" cy="3452"/>
              <a:chOff x="2026" y="1836"/>
              <a:chExt cx="3709" cy="3452"/>
            </a:xfrm>
          </p:grpSpPr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2026" y="1836"/>
                <a:ext cx="433" cy="6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р</a:t>
                </a:r>
              </a:p>
            </p:txBody>
          </p:sp>
          <p:grpSp>
            <p:nvGrpSpPr>
              <p:cNvPr id="2053" name="Group 5"/>
              <p:cNvGrpSpPr>
                <a:grpSpLocks/>
              </p:cNvGrpSpPr>
              <p:nvPr/>
            </p:nvGrpSpPr>
            <p:grpSpPr bwMode="auto">
              <a:xfrm>
                <a:off x="2548" y="2032"/>
                <a:ext cx="3187" cy="3256"/>
                <a:chOff x="2787" y="1427"/>
                <a:chExt cx="3187" cy="3256"/>
              </a:xfrm>
            </p:grpSpPr>
            <p:sp>
              <p:nvSpPr>
                <p:cNvPr id="205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5541" y="4030"/>
                  <a:ext cx="433" cy="65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2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n-lt"/>
                    </a:rPr>
                    <a:t>Т</a:t>
                  </a:r>
                </a:p>
              </p:txBody>
            </p:sp>
            <p:grpSp>
              <p:nvGrpSpPr>
                <p:cNvPr id="2055" name="Group 7"/>
                <p:cNvGrpSpPr>
                  <a:grpSpLocks/>
                </p:cNvGrpSpPr>
                <p:nvPr/>
              </p:nvGrpSpPr>
              <p:grpSpPr bwMode="auto">
                <a:xfrm>
                  <a:off x="2787" y="1427"/>
                  <a:ext cx="2880" cy="2755"/>
                  <a:chOff x="2054" y="1377"/>
                  <a:chExt cx="2880" cy="2755"/>
                </a:xfrm>
              </p:grpSpPr>
              <p:sp>
                <p:nvSpPr>
                  <p:cNvPr id="2056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45" y="3470"/>
                    <a:ext cx="501" cy="65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rPr>
                      <a:t>2</a:t>
                    </a:r>
                  </a:p>
                </p:txBody>
              </p:sp>
              <p:grpSp>
                <p:nvGrpSpPr>
                  <p:cNvPr id="205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2054" y="1377"/>
                    <a:ext cx="2880" cy="2755"/>
                    <a:chOff x="2054" y="1377"/>
                    <a:chExt cx="2880" cy="2755"/>
                  </a:xfrm>
                </p:grpSpPr>
                <p:grpSp>
                  <p:nvGrpSpPr>
                    <p:cNvPr id="2058" name="Group 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54" y="1377"/>
                      <a:ext cx="2880" cy="2755"/>
                      <a:chOff x="2054" y="1377"/>
                      <a:chExt cx="2880" cy="2755"/>
                    </a:xfrm>
                  </p:grpSpPr>
                  <p:grpSp>
                    <p:nvGrpSpPr>
                      <p:cNvPr id="2059" name="Group 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054" y="1377"/>
                        <a:ext cx="2880" cy="2755"/>
                        <a:chOff x="2054" y="1377"/>
                        <a:chExt cx="2880" cy="2755"/>
                      </a:xfrm>
                    </p:grpSpPr>
                    <p:grpSp>
                      <p:nvGrpSpPr>
                        <p:cNvPr id="2060" name="Group 1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54" y="1377"/>
                          <a:ext cx="2880" cy="2755"/>
                          <a:chOff x="2054" y="1377"/>
                          <a:chExt cx="2880" cy="2755"/>
                        </a:xfrm>
                      </p:grpSpPr>
                      <p:cxnSp>
                        <p:nvCxnSpPr>
                          <p:cNvPr id="2061" name="AutoShape 13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 flipV="1">
                            <a:off x="2054" y="1377"/>
                            <a:ext cx="25" cy="2755"/>
                          </a:xfrm>
                          <a:prstGeom prst="straightConnector1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2062" name="AutoShape 14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2079" y="4132"/>
                            <a:ext cx="2855" cy="0"/>
                          </a:xfrm>
                          <a:prstGeom prst="straightConnector1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2063" name="AutoShape 15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V="1">
                            <a:off x="2079" y="1979"/>
                            <a:ext cx="2153" cy="2153"/>
                          </a:xfrm>
                          <a:prstGeom prst="straightConnector1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prstDash val="dash"/>
                            <a:round/>
                            <a:headEnd/>
                            <a:tailEnd/>
                          </a:ln>
                        </p:spPr>
                      </p:cxnSp>
                    </p:grpSp>
                    <p:grpSp>
                      <p:nvGrpSpPr>
                        <p:cNvPr id="2064" name="Group 1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667" y="1601"/>
                          <a:ext cx="1344" cy="1941"/>
                          <a:chOff x="2667" y="1601"/>
                          <a:chExt cx="1344" cy="1941"/>
                        </a:xfrm>
                      </p:grpSpPr>
                      <p:grpSp>
                        <p:nvGrpSpPr>
                          <p:cNvPr id="2065" name="Group 1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667" y="1601"/>
                            <a:ext cx="0" cy="1941"/>
                            <a:chOff x="2667" y="1601"/>
                            <a:chExt cx="0" cy="1941"/>
                          </a:xfrm>
                        </p:grpSpPr>
                        <p:cxnSp>
                          <p:nvCxnSpPr>
                            <p:cNvPr id="2066" name="AutoShape 18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2667" y="1601"/>
                              <a:ext cx="0" cy="1064"/>
                            </a:xfrm>
                            <a:prstGeom prst="straightConnector1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cxnSp>
                          <p:nvCxnSpPr>
                            <p:cNvPr id="2067" name="AutoShape 19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2667" y="2665"/>
                              <a:ext cx="0" cy="877"/>
                            </a:xfrm>
                            <a:prstGeom prst="straightConnector1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</p:cxnSp>
                      </p:grpSp>
                      <p:cxnSp>
                        <p:nvCxnSpPr>
                          <p:cNvPr id="2068" name="AutoShape 20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V="1">
                            <a:off x="2723" y="2842"/>
                            <a:ext cx="652" cy="652"/>
                          </a:xfrm>
                          <a:prstGeom prst="straightConnector1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2069" name="AutoShape 21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V="1">
                            <a:off x="3375" y="2199"/>
                            <a:ext cx="636" cy="643"/>
                          </a:xfrm>
                          <a:prstGeom prst="straightConnector1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</p:grpSp>
                  </p:grpSp>
                  <p:sp>
                    <p:nvSpPr>
                      <p:cNvPr id="2070" name="Text Box 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234" y="1415"/>
                        <a:ext cx="433" cy="65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ru-RU" sz="2400" b="1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rPr>
                          <a:t>1</a:t>
                        </a:r>
                      </a:p>
                    </p:txBody>
                  </p:sp>
                </p:grpSp>
                <p:sp>
                  <p:nvSpPr>
                    <p:cNvPr id="2071" name="Text Box 2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9" y="1715"/>
                      <a:ext cx="433" cy="65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p:txBody>
                </p:sp>
              </p:grpSp>
            </p:grpSp>
          </p:grpSp>
        </p:grpSp>
        <p:sp>
          <p:nvSpPr>
            <p:cNvPr id="2072" name="Text Box 24"/>
            <p:cNvSpPr txBox="1">
              <a:spLocks noChangeArrowheads="1"/>
            </p:cNvSpPr>
            <p:nvPr/>
          </p:nvSpPr>
          <p:spPr bwMode="auto">
            <a:xfrm>
              <a:off x="2140" y="4736"/>
              <a:ext cx="433" cy="65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0</a:t>
              </a:r>
            </a:p>
          </p:txBody>
        </p:sp>
      </p:grp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320"/>
            <a:ext cx="8172400" cy="13544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 smtClean="0">
                <a:effectLst/>
              </a:rPr>
              <a:t/>
            </a:r>
            <a:br>
              <a:rPr lang="ru-RU" sz="2400" b="1" dirty="0" smtClean="0">
                <a:effectLst/>
              </a:rPr>
            </a:br>
            <a:r>
              <a:rPr lang="ru-RU" sz="2400" b="1" dirty="0" smtClean="0">
                <a:effectLst/>
              </a:rPr>
              <a:t/>
            </a:r>
            <a:br>
              <a:rPr lang="ru-RU" sz="2400" b="1" dirty="0" smtClean="0">
                <a:effectLst/>
              </a:rPr>
            </a:br>
            <a:r>
              <a:rPr lang="ru-RU" sz="2800" b="1" dirty="0" smtClean="0">
                <a:effectLst/>
                <a:latin typeface="+mn-lt"/>
              </a:rPr>
              <a:t>5.Пустую герметически закрытую стеклянную бутылку поставили на балкон. Какой процесс происходит с воздухом в бутылке при похолодании на улице?</a:t>
            </a:r>
            <a:r>
              <a:rPr lang="ru-RU" sz="2800" b="1" dirty="0" smtClean="0">
                <a:effectLst/>
              </a:rPr>
              <a:t/>
            </a:r>
            <a:br>
              <a:rPr lang="ru-RU" sz="2800" b="1" dirty="0" smtClean="0">
                <a:effectLst/>
              </a:rPr>
            </a:br>
            <a:endParaRPr lang="ru-RU" sz="2800" b="1" i="1" dirty="0" smtClean="0">
              <a:effectLst/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2636912"/>
            <a:ext cx="6408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+mn-lt"/>
              </a:rPr>
              <a:t>1. изобарное охлаждение</a:t>
            </a:r>
          </a:p>
          <a:p>
            <a:r>
              <a:rPr lang="ru-RU" sz="2800" dirty="0" smtClean="0">
                <a:latin typeface="+mn-lt"/>
              </a:rPr>
              <a:t>2. изотермическое сжатие</a:t>
            </a:r>
          </a:p>
          <a:p>
            <a:r>
              <a:rPr lang="ru-RU" sz="2800" dirty="0" smtClean="0">
                <a:latin typeface="+mn-lt"/>
              </a:rPr>
              <a:t>3. изохорное охлаждение</a:t>
            </a:r>
            <a:endParaRPr lang="ru-RU" sz="2800" dirty="0">
              <a:latin typeface="+mn-lt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Ответы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556793"/>
            <a:ext cx="66247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n-lt"/>
              </a:rPr>
              <a:t>1.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91680" y="1124744"/>
          <a:ext cx="7128792" cy="1080120"/>
        </p:xfrm>
        <a:graphic>
          <a:graphicData uri="http://schemas.openxmlformats.org/drawingml/2006/table">
            <a:tbl>
              <a:tblPr/>
              <a:tblGrid>
                <a:gridCol w="1188132"/>
                <a:gridCol w="1188132"/>
                <a:gridCol w="1188132"/>
                <a:gridCol w="1188132"/>
                <a:gridCol w="1188132"/>
                <a:gridCol w="1188132"/>
              </a:tblGrid>
              <a:tr h="54006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 dirty="0">
                          <a:latin typeface="+mn-lt"/>
                          <a:ea typeface="Calibri"/>
                          <a:cs typeface="Times New Roman"/>
                        </a:rPr>
                        <a:t>А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В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Г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Д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 dirty="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 dirty="0"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8875" algn="l"/>
                        </a:tabLst>
                      </a:pPr>
                      <a:r>
                        <a:rPr lang="ru-RU" sz="2400" b="1" dirty="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03648" y="2492896"/>
            <a:ext cx="61926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n-lt"/>
              </a:rPr>
              <a:t>2. В</a:t>
            </a:r>
          </a:p>
          <a:p>
            <a:endParaRPr lang="ru-RU" sz="2800" b="1" dirty="0" smtClean="0">
              <a:latin typeface="+mn-lt"/>
            </a:endParaRPr>
          </a:p>
          <a:p>
            <a:r>
              <a:rPr lang="ru-RU" sz="2800" b="1" dirty="0" smtClean="0">
                <a:latin typeface="+mn-lt"/>
              </a:rPr>
              <a:t>3. </a:t>
            </a:r>
            <a:r>
              <a:rPr lang="en-US" sz="2800" b="1" dirty="0" smtClean="0">
                <a:latin typeface="+mn-lt"/>
              </a:rPr>
              <a:t>DA</a:t>
            </a:r>
          </a:p>
          <a:p>
            <a:endParaRPr lang="en-US" sz="2800" b="1" dirty="0" smtClean="0">
              <a:latin typeface="+mn-lt"/>
            </a:endParaRPr>
          </a:p>
          <a:p>
            <a:r>
              <a:rPr lang="en-US" sz="2800" b="1" dirty="0" smtClean="0">
                <a:latin typeface="+mn-lt"/>
              </a:rPr>
              <a:t>4</a:t>
            </a:r>
            <a:r>
              <a:rPr lang="ru-RU" sz="2800" b="1" dirty="0" smtClean="0">
                <a:latin typeface="+mn-lt"/>
              </a:rPr>
              <a:t>. а</a:t>
            </a:r>
            <a:r>
              <a:rPr lang="ru-RU" b="1" dirty="0" smtClean="0"/>
              <a:t>) </a:t>
            </a:r>
            <a:r>
              <a:rPr lang="ru-RU" sz="2800" b="1" dirty="0" smtClean="0">
                <a:latin typeface="+mn-lt"/>
              </a:rPr>
              <a:t>                           б)</a:t>
            </a:r>
            <a:endParaRPr lang="ru-RU" sz="2800" dirty="0" smtClean="0">
              <a:latin typeface="+mn-lt"/>
            </a:endParaRPr>
          </a:p>
          <a:p>
            <a:r>
              <a:rPr lang="ru-RU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4365104"/>
            <a:ext cx="833235" cy="648072"/>
          </a:xfrm>
          <a:prstGeom prst="rect">
            <a:avLst/>
          </a:prstGeom>
          <a:noFill/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475656" y="5353762"/>
            <a:ext cx="14401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58875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588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5.  3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1049" name="Group 25"/>
          <p:cNvGrpSpPr>
            <a:grpSpLocks/>
          </p:cNvGrpSpPr>
          <p:nvPr/>
        </p:nvGrpSpPr>
        <p:grpSpPr bwMode="auto">
          <a:xfrm>
            <a:off x="5003816" y="3789095"/>
            <a:ext cx="1762927" cy="2092639"/>
            <a:chOff x="6295" y="1704"/>
            <a:chExt cx="3685" cy="3839"/>
          </a:xfrm>
        </p:grpSpPr>
        <p:sp>
          <p:nvSpPr>
            <p:cNvPr id="1050" name="Text Box 26"/>
            <p:cNvSpPr txBox="1">
              <a:spLocks noChangeArrowheads="1"/>
            </p:cNvSpPr>
            <p:nvPr/>
          </p:nvSpPr>
          <p:spPr bwMode="auto">
            <a:xfrm>
              <a:off x="9547" y="4696"/>
              <a:ext cx="433" cy="84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V</a:t>
              </a:r>
              <a:endParaRPr kumimoji="0" lang="ru-RU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grpSp>
          <p:nvGrpSpPr>
            <p:cNvPr id="1051" name="Group 27"/>
            <p:cNvGrpSpPr>
              <a:grpSpLocks/>
            </p:cNvGrpSpPr>
            <p:nvPr/>
          </p:nvGrpSpPr>
          <p:grpSpPr bwMode="auto">
            <a:xfrm>
              <a:off x="6295" y="1704"/>
              <a:ext cx="3464" cy="3692"/>
              <a:chOff x="5540" y="1051"/>
              <a:chExt cx="3464" cy="3692"/>
            </a:xfrm>
          </p:grpSpPr>
          <p:sp>
            <p:nvSpPr>
              <p:cNvPr id="1052" name="Text Box 28"/>
              <p:cNvSpPr txBox="1">
                <a:spLocks noChangeArrowheads="1"/>
              </p:cNvSpPr>
              <p:nvPr/>
            </p:nvSpPr>
            <p:spPr bwMode="auto">
              <a:xfrm>
                <a:off x="5842" y="3896"/>
                <a:ext cx="432" cy="8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0</a:t>
                </a:r>
              </a:p>
            </p:txBody>
          </p:sp>
          <p:grpSp>
            <p:nvGrpSpPr>
              <p:cNvPr id="1053" name="Group 29"/>
              <p:cNvGrpSpPr>
                <a:grpSpLocks/>
              </p:cNvGrpSpPr>
              <p:nvPr/>
            </p:nvGrpSpPr>
            <p:grpSpPr bwMode="auto">
              <a:xfrm>
                <a:off x="5540" y="1051"/>
                <a:ext cx="3464" cy="3184"/>
                <a:chOff x="5540" y="1051"/>
                <a:chExt cx="3464" cy="3184"/>
              </a:xfrm>
            </p:grpSpPr>
            <p:sp>
              <p:nvSpPr>
                <p:cNvPr id="1054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5992" y="1447"/>
                  <a:ext cx="433" cy="84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24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n-lt"/>
                    </a:rPr>
                    <a:t>1</a:t>
                  </a:r>
                </a:p>
              </p:txBody>
            </p:sp>
            <p:grpSp>
              <p:nvGrpSpPr>
                <p:cNvPr id="1055" name="Group 31"/>
                <p:cNvGrpSpPr>
                  <a:grpSpLocks/>
                </p:cNvGrpSpPr>
                <p:nvPr/>
              </p:nvGrpSpPr>
              <p:grpSpPr bwMode="auto">
                <a:xfrm>
                  <a:off x="5540" y="1051"/>
                  <a:ext cx="3464" cy="3184"/>
                  <a:chOff x="5540" y="1051"/>
                  <a:chExt cx="3464" cy="3184"/>
                </a:xfrm>
              </p:grpSpPr>
              <p:sp>
                <p:nvSpPr>
                  <p:cNvPr id="1056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90" y="3388"/>
                    <a:ext cx="500" cy="84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rPr>
                      <a:t>2</a:t>
                    </a:r>
                  </a:p>
                </p:txBody>
              </p:sp>
              <p:grpSp>
                <p:nvGrpSpPr>
                  <p:cNvPr id="1057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5540" y="1051"/>
                    <a:ext cx="3464" cy="2991"/>
                    <a:chOff x="5540" y="1051"/>
                    <a:chExt cx="3464" cy="2991"/>
                  </a:xfrm>
                </p:grpSpPr>
                <p:sp>
                  <p:nvSpPr>
                    <p:cNvPr id="1058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557" y="1835"/>
                      <a:ext cx="433" cy="84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p:txBody>
                </p:sp>
                <p:grpSp>
                  <p:nvGrpSpPr>
                    <p:cNvPr id="1059" name="Group 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540" y="1051"/>
                      <a:ext cx="3464" cy="2991"/>
                      <a:chOff x="5540" y="1051"/>
                      <a:chExt cx="3464" cy="2991"/>
                    </a:xfrm>
                  </p:grpSpPr>
                  <p:grpSp>
                    <p:nvGrpSpPr>
                      <p:cNvPr id="1060" name="Group 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24" y="1287"/>
                        <a:ext cx="2880" cy="2755"/>
                        <a:chOff x="6527" y="1519"/>
                        <a:chExt cx="2880" cy="2755"/>
                      </a:xfrm>
                    </p:grpSpPr>
                    <p:cxnSp>
                      <p:nvCxnSpPr>
                        <p:cNvPr id="1061" name="AutoShape 37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6552" y="4274"/>
                          <a:ext cx="2855" cy="0"/>
                        </a:xfrm>
                        <a:prstGeom prst="straightConnector1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 type="triangle" w="med" len="med"/>
                        </a:ln>
                      </p:spPr>
                    </p:cxnSp>
                    <p:grpSp>
                      <p:nvGrpSpPr>
                        <p:cNvPr id="1062" name="Group 3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527" y="1519"/>
                          <a:ext cx="1433" cy="2755"/>
                          <a:chOff x="6527" y="1519"/>
                          <a:chExt cx="1433" cy="2755"/>
                        </a:xfrm>
                      </p:grpSpPr>
                      <p:cxnSp>
                        <p:nvCxnSpPr>
                          <p:cNvPr id="1063" name="AutoShape 39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 flipV="1">
                            <a:off x="6527" y="1519"/>
                            <a:ext cx="25" cy="2755"/>
                          </a:xfrm>
                          <a:prstGeom prst="straightConnector1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grpSp>
                        <p:nvGrpSpPr>
                          <p:cNvPr id="1064" name="Group 4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7029" y="2264"/>
                            <a:ext cx="931" cy="1438"/>
                            <a:chOff x="7029" y="2264"/>
                            <a:chExt cx="931" cy="1438"/>
                          </a:xfrm>
                        </p:grpSpPr>
                        <p:grpSp>
                          <p:nvGrpSpPr>
                            <p:cNvPr id="1065" name="Group 41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7029" y="2300"/>
                              <a:ext cx="931" cy="1402"/>
                              <a:chOff x="7029" y="2300"/>
                              <a:chExt cx="931" cy="1402"/>
                            </a:xfrm>
                          </p:grpSpPr>
                          <p:sp>
                            <p:nvSpPr>
                              <p:cNvPr id="1066" name="Arc 42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 rot="9933799">
                                <a:off x="7029" y="2300"/>
                                <a:ext cx="617" cy="1385"/>
                              </a:xfrm>
                              <a:custGeom>
                                <a:avLst/>
                                <a:gdLst>
                                  <a:gd name="G0" fmla="+- 0 0 0"/>
                                  <a:gd name="G1" fmla="+- 20780 0 0"/>
                                  <a:gd name="G2" fmla="+- 21600 0 0"/>
                                  <a:gd name="T0" fmla="*/ 5894 w 21600"/>
                                  <a:gd name="T1" fmla="*/ 0 h 25530"/>
                                  <a:gd name="T2" fmla="*/ 21071 w 21600"/>
                                  <a:gd name="T3" fmla="*/ 25530 h 25530"/>
                                  <a:gd name="T4" fmla="*/ 0 w 21600"/>
                                  <a:gd name="T5" fmla="*/ 20780 h 25530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</a:cxnLst>
                                <a:rect l="0" t="0" r="r" b="b"/>
                                <a:pathLst>
                                  <a:path w="21600" h="25530" fill="none" extrusionOk="0">
                                    <a:moveTo>
                                      <a:pt x="5894" y="-1"/>
                                    </a:moveTo>
                                    <a:cubicBezTo>
                                      <a:pt x="15186" y="2635"/>
                                      <a:pt x="21600" y="11120"/>
                                      <a:pt x="21600" y="20780"/>
                                    </a:cubicBezTo>
                                    <a:cubicBezTo>
                                      <a:pt x="21600" y="22378"/>
                                      <a:pt x="21422" y="23971"/>
                                      <a:pt x="21071" y="25530"/>
                                    </a:cubicBezTo>
                                  </a:path>
                                  <a:path w="21600" h="25530" stroke="0" extrusionOk="0">
                                    <a:moveTo>
                                      <a:pt x="5894" y="-1"/>
                                    </a:moveTo>
                                    <a:cubicBezTo>
                                      <a:pt x="15186" y="2635"/>
                                      <a:pt x="21600" y="11120"/>
                                      <a:pt x="21600" y="20780"/>
                                    </a:cubicBezTo>
                                    <a:cubicBezTo>
                                      <a:pt x="21600" y="22378"/>
                                      <a:pt x="21422" y="23971"/>
                                      <a:pt x="21071" y="25530"/>
                                    </a:cubicBezTo>
                                    <a:lnTo>
                                      <a:pt x="0" y="20780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 type="triangle" w="med" len="med"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ru-RU" sz="2400" b="1">
                                  <a:latin typeface="+mn-lt"/>
                                </a:endParaRPr>
                              </a:p>
                            </p:txBody>
                          </p:sp>
                          <p:sp>
                            <p:nvSpPr>
                              <p:cNvPr id="1067" name="Arc 43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 rot="10800000">
                                <a:off x="7646" y="3494"/>
                                <a:ext cx="314" cy="208"/>
                              </a:xfrm>
                              <a:custGeom>
                                <a:avLst/>
                                <a:gdLst>
                                  <a:gd name="G0" fmla="+- 0 0 0"/>
                                  <a:gd name="G1" fmla="+- 21600 0 0"/>
                                  <a:gd name="G2" fmla="+- 21600 0 0"/>
                                  <a:gd name="T0" fmla="*/ 0 w 16622"/>
                                  <a:gd name="T1" fmla="*/ 0 h 21600"/>
                                  <a:gd name="T2" fmla="*/ 16622 w 16622"/>
                                  <a:gd name="T3" fmla="*/ 7806 h 21600"/>
                                  <a:gd name="T4" fmla="*/ 0 w 16622"/>
                                  <a:gd name="T5" fmla="*/ 21600 h 21600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</a:cxnLst>
                                <a:rect l="0" t="0" r="r" b="b"/>
                                <a:pathLst>
                                  <a:path w="16622" h="21600" fill="none" extrusionOk="0">
                                    <a:moveTo>
                                      <a:pt x="-1" y="0"/>
                                    </a:moveTo>
                                    <a:cubicBezTo>
                                      <a:pt x="6425" y="0"/>
                                      <a:pt x="12518" y="2861"/>
                                      <a:pt x="16621" y="7806"/>
                                    </a:cubicBezTo>
                                  </a:path>
                                  <a:path w="16622" h="21600" stroke="0" extrusionOk="0">
                                    <a:moveTo>
                                      <a:pt x="-1" y="0"/>
                                    </a:moveTo>
                                    <a:cubicBezTo>
                                      <a:pt x="6425" y="0"/>
                                      <a:pt x="12518" y="2861"/>
                                      <a:pt x="16621" y="7806"/>
                                    </a:cubicBezTo>
                                    <a:lnTo>
                                      <a:pt x="0" y="21600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ru-RU" sz="2400" b="1">
                                  <a:latin typeface="+mn-lt"/>
                                </a:endParaRPr>
                              </a:p>
                            </p:txBody>
                          </p:sp>
                        </p:grpSp>
                        <p:cxnSp>
                          <p:nvCxnSpPr>
                            <p:cNvPr id="1068" name="AutoShape 44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 flipV="1">
                              <a:off x="7960" y="2600"/>
                              <a:ext cx="0" cy="1102"/>
                            </a:xfrm>
                            <a:prstGeom prst="straightConnector1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cxnSp>
                          <p:nvCxnSpPr>
                            <p:cNvPr id="1069" name="AutoShape 45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 flipV="1">
                              <a:off x="7960" y="2264"/>
                              <a:ext cx="0" cy="401"/>
                            </a:xfrm>
                            <a:prstGeom prst="straightConnector1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</p:cxnSp>
                      </p:grpSp>
                    </p:grpSp>
                  </p:grpSp>
                  <p:sp>
                    <p:nvSpPr>
                      <p:cNvPr id="1070" name="Text Box 4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540" y="1051"/>
                        <a:ext cx="433" cy="84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  <a:spAutoFit/>
                      </a:bodyPr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ru-RU" sz="2400" b="1" i="0" u="none" strike="noStrike" cap="none" normalizeH="0" baseline="0" dirty="0" err="1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</a:rPr>
                          <a:t>р</a:t>
                        </a:r>
                        <a:endPara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1417</TotalTime>
  <Words>509</Words>
  <Application>Microsoft Office PowerPoint</Application>
  <PresentationFormat>Экран (4:3)</PresentationFormat>
  <Paragraphs>159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Уравнение состояния идеального газа.  Газовые законы</vt:lpstr>
      <vt:lpstr>Уравнение состояния идеального газа.  (Уравнение Менделеева – Клайперона )</vt:lpstr>
      <vt:lpstr>Слайд 3</vt:lpstr>
      <vt:lpstr>Дмитрий Иванович Менделеев</vt:lpstr>
      <vt:lpstr> Бенуа Поль Эмиль Клапейрон  </vt:lpstr>
      <vt:lpstr> Задача Определить недостающие параметры </vt:lpstr>
      <vt:lpstr>Знать уравнение необходимо при исследовании тепловых явлений, а конкретно…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1.К каждому графику подберите соответствующее название изопроцесса </vt:lpstr>
      <vt:lpstr> 2. Один моль разряженного газа сначала изотермически расширяется, а затем изобарно нагревается. На каком из рисунков изображен график этих процессов? </vt:lpstr>
      <vt:lpstr> 3. На рисунке приведен цикл, осуществляемый с идеальным газом. Изотермическому сжатию соответствует участок…</vt:lpstr>
      <vt:lpstr> 4. На рисунке графически изображен процесс изменения состояния определенной массы газа:  а) напишите уравнение процесса 2-3 б) изобразите эти процессы в системе координат (р;V) </vt:lpstr>
      <vt:lpstr>  5.Пустую герметически закрытую стеклянную бутылку поставили на балкон. Какой процесс происходит с воздухом в бутылке при похолодании на улице? </vt:lpstr>
      <vt:lpstr>Ответы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Уравнение состояния идеального газа.  Газовые законы</dc:title>
  <cp:lastModifiedBy>Пахан</cp:lastModifiedBy>
  <cp:revision>324</cp:revision>
  <dcterms:modified xsi:type="dcterms:W3CDTF">2016-09-22T17:14:46Z</dcterms:modified>
</cp:coreProperties>
</file>